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384" autoAdjust="0"/>
  </p:normalViewPr>
  <p:slideViewPr>
    <p:cSldViewPr snapToGrid="0">
      <p:cViewPr varScale="1">
        <p:scale>
          <a:sx n="51" d="100"/>
          <a:sy n="51" d="100"/>
        </p:scale>
        <p:origin x="22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276141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12403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11925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87370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341200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12926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410253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253189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3576047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351056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AC0FD5-F1A4-44B5-B45A-8EC3B82E6FBA}"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71812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4AC0FD5-F1A4-44B5-B45A-8EC3B82E6FBA}" type="datetimeFigureOut">
              <a:rPr kumimoji="1" lang="ja-JP" altLang="en-US" smtClean="0"/>
              <a:t>2023/7/31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91DF6C0-6F0D-443A-8E3B-16601362BEFF}" type="slidenum">
              <a:rPr kumimoji="1" lang="ja-JP" altLang="en-US" smtClean="0"/>
              <a:t>‹#›</a:t>
            </a:fld>
            <a:endParaRPr kumimoji="1" lang="ja-JP" altLang="en-US"/>
          </a:p>
        </p:txBody>
      </p:sp>
    </p:spTree>
    <p:extLst>
      <p:ext uri="{BB962C8B-B14F-4D97-AF65-F5344CB8AC3E}">
        <p14:creationId xmlns:p14="http://schemas.microsoft.com/office/powerpoint/2010/main" val="3138601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CE7CFD7F-F8C9-9B4F-0F2E-36F647D2B5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213" y="4951308"/>
            <a:ext cx="1078992" cy="1438656"/>
          </a:xfrm>
          <a:prstGeom prst="rect">
            <a:avLst/>
          </a:prstGeom>
        </p:spPr>
      </p:pic>
      <p:sp>
        <p:nvSpPr>
          <p:cNvPr id="8" name="テキスト ボックス 7">
            <a:extLst>
              <a:ext uri="{FF2B5EF4-FFF2-40B4-BE49-F238E27FC236}">
                <a16:creationId xmlns:a16="http://schemas.microsoft.com/office/drawing/2014/main" id="{2FE2E849-856B-8567-6E4C-8177C0EAB25B}"/>
              </a:ext>
            </a:extLst>
          </p:cNvPr>
          <p:cNvSpPr txBox="1"/>
          <p:nvPr/>
        </p:nvSpPr>
        <p:spPr>
          <a:xfrm>
            <a:off x="1509537" y="4752679"/>
            <a:ext cx="5132716" cy="3077766"/>
          </a:xfrm>
          <a:prstGeom prst="rect">
            <a:avLst/>
          </a:prstGeom>
          <a:noFill/>
        </p:spPr>
        <p:txBody>
          <a:bodyPr wrap="square" rtlCol="0">
            <a:spAutoFit/>
          </a:bodyPr>
          <a:lstStyle/>
          <a:p>
            <a:r>
              <a:rPr kumimoji="1" lang="ja-JP" altLang="en-US" sz="1200" dirty="0"/>
              <a:t>講師</a:t>
            </a:r>
            <a:r>
              <a:rPr kumimoji="1" lang="ja-JP" altLang="en-US" sz="1400" dirty="0"/>
              <a:t>　</a:t>
            </a:r>
            <a:r>
              <a:rPr kumimoji="1" lang="ja-JP" altLang="en-US" sz="2000" dirty="0"/>
              <a:t>山口　史</a:t>
            </a:r>
            <a:r>
              <a:rPr kumimoji="1" lang="ja-JP" altLang="en-US" sz="1200" dirty="0"/>
              <a:t>（やまぐち　ふみや）</a:t>
            </a:r>
            <a:endParaRPr kumimoji="1" lang="en-US" altLang="ja-JP" sz="1200" dirty="0"/>
          </a:p>
          <a:p>
            <a:r>
              <a:rPr kumimoji="1" lang="ja-JP" altLang="en-US" sz="1200" dirty="0"/>
              <a:t>株式会社サイバーレコード</a:t>
            </a:r>
            <a:endParaRPr kumimoji="1" lang="en-US" altLang="ja-JP" sz="1200" dirty="0"/>
          </a:p>
          <a:p>
            <a:r>
              <a:rPr kumimoji="1" lang="ja-JP" altLang="en-US" sz="1200" dirty="0"/>
              <a:t>アカウントマネジメント局　アライアンス課　リーダー</a:t>
            </a:r>
            <a:endParaRPr kumimoji="1" lang="en-US" altLang="ja-JP" sz="1200" dirty="0"/>
          </a:p>
          <a:p>
            <a:endParaRPr kumimoji="1" lang="ja-JP" altLang="en-US" sz="1100" dirty="0"/>
          </a:p>
          <a:p>
            <a:r>
              <a:rPr kumimoji="1" lang="ja-JP" altLang="en-US" sz="1100" dirty="0"/>
              <a:t>異業種から</a:t>
            </a:r>
            <a:r>
              <a:rPr kumimoji="1" lang="en-US" altLang="ja-JP" sz="1100" dirty="0"/>
              <a:t>Amazon</a:t>
            </a:r>
            <a:r>
              <a:rPr kumimoji="1" lang="ja-JP" altLang="en-US" sz="1100" dirty="0"/>
              <a:t>運営に携わり、美容カテゴリではブランド保護や広告運用に注力し売上を</a:t>
            </a:r>
            <a:r>
              <a:rPr kumimoji="1" lang="en-US" altLang="ja-JP" sz="1100" dirty="0"/>
              <a:t>14</a:t>
            </a:r>
            <a:r>
              <a:rPr kumimoji="1" lang="ja-JP" altLang="en-US" sz="1100" dirty="0"/>
              <a:t>倍に伸ばした実績あり。</a:t>
            </a:r>
          </a:p>
          <a:p>
            <a:r>
              <a:rPr kumimoji="1" lang="ja-JP" altLang="en-US" sz="1100" dirty="0"/>
              <a:t>健食から食品、ガジェット系の商品まで幅広いカテゴリの支援実績があるマルチプレーヤー。アマゾンジャパン合同セミナー</a:t>
            </a:r>
            <a:r>
              <a:rPr kumimoji="1" lang="en-US" altLang="ja-JP" sz="1100" dirty="0"/>
              <a:t>｢Amazon</a:t>
            </a:r>
            <a:r>
              <a:rPr kumimoji="1" lang="ja-JP" altLang="en-US" sz="1100" dirty="0"/>
              <a:t>出品サポートプランの紹介</a:t>
            </a:r>
            <a:r>
              <a:rPr kumimoji="1" lang="en-US" altLang="ja-JP" sz="1100" dirty="0"/>
              <a:t>｣</a:t>
            </a:r>
            <a:r>
              <a:rPr kumimoji="1" lang="ja-JP" altLang="en-US" sz="1100" dirty="0"/>
              <a:t>、くまもとの物産商談会</a:t>
            </a:r>
            <a:r>
              <a:rPr kumimoji="1" lang="en-US" altLang="ja-JP" sz="1100" dirty="0"/>
              <a:t>2023</a:t>
            </a:r>
            <a:r>
              <a:rPr kumimoji="1" lang="ja-JP" altLang="en-US" sz="1100" dirty="0"/>
              <a:t>「</a:t>
            </a:r>
            <a:r>
              <a:rPr kumimoji="1" lang="en-US" altLang="ja-JP" sz="1100" dirty="0"/>
              <a:t>EC</a:t>
            </a:r>
            <a:r>
              <a:rPr kumimoji="1" lang="ja-JP" altLang="en-US" sz="1100" dirty="0"/>
              <a:t>を活用した販路開拓（売上拡大）について」など講演実績多数。</a:t>
            </a:r>
            <a:endParaRPr kumimoji="1" lang="en-US" altLang="ja-JP" sz="1100" dirty="0"/>
          </a:p>
          <a:p>
            <a:endParaRPr kumimoji="1" lang="en-US" altLang="ja-JP" sz="1100" dirty="0"/>
          </a:p>
          <a:p>
            <a:r>
              <a:rPr kumimoji="1" lang="ja-JP" altLang="en-US" sz="1400" dirty="0"/>
              <a:t>＜株式会社サイバーレコード＞</a:t>
            </a:r>
            <a:endParaRPr kumimoji="1" lang="en-US" altLang="ja-JP" sz="1400" dirty="0"/>
          </a:p>
          <a:p>
            <a:r>
              <a:rPr kumimoji="1" lang="ja-JP" altLang="en-US" sz="1100" dirty="0"/>
              <a:t>熊本県が指定するリーディング企業にも選ばれており、大手企業</a:t>
            </a:r>
            <a:r>
              <a:rPr kumimoji="1" lang="en-US" altLang="ja-JP" sz="1100" dirty="0"/>
              <a:t>200</a:t>
            </a:r>
            <a:r>
              <a:rPr kumimoji="1" lang="ja-JP" altLang="en-US" sz="1100" dirty="0"/>
              <a:t>社、自治体</a:t>
            </a:r>
            <a:r>
              <a:rPr kumimoji="1" lang="en-US" altLang="ja-JP" sz="1100" dirty="0"/>
              <a:t>30</a:t>
            </a:r>
            <a:r>
              <a:rPr kumimoji="1" lang="ja-JP" altLang="en-US" sz="1100" dirty="0"/>
              <a:t>自治体以上のＥＣサイト制作を行っている。累計</a:t>
            </a:r>
            <a:r>
              <a:rPr kumimoji="1" lang="en-US" altLang="ja-JP" sz="1100" dirty="0"/>
              <a:t>400</a:t>
            </a:r>
            <a:r>
              <a:rPr kumimoji="1" lang="ja-JP" altLang="en-US" sz="1100" dirty="0"/>
              <a:t>社を超える</a:t>
            </a:r>
            <a:r>
              <a:rPr kumimoji="1" lang="en-US" altLang="ja-JP" sz="1100" dirty="0"/>
              <a:t>EC</a:t>
            </a:r>
            <a:r>
              <a:rPr kumimoji="1" lang="ja-JP" altLang="en-US" sz="1100" dirty="0"/>
              <a:t>サイト・モール内店舗運営を支援。また、ふるさと納税では</a:t>
            </a:r>
            <a:r>
              <a:rPr kumimoji="1" lang="en-US" altLang="ja-JP" sz="1100" dirty="0"/>
              <a:t>6,000</a:t>
            </a:r>
            <a:r>
              <a:rPr kumimoji="1" lang="ja-JP" altLang="en-US" sz="1100" dirty="0"/>
              <a:t>事業者</a:t>
            </a:r>
            <a:r>
              <a:rPr kumimoji="1" lang="en-US" altLang="ja-JP" sz="1100" dirty="0"/>
              <a:t>2</a:t>
            </a:r>
            <a:r>
              <a:rPr kumimoji="1" lang="ja-JP" altLang="en-US" sz="1100" dirty="0"/>
              <a:t>万返礼品の取り扱いを行っている。</a:t>
            </a:r>
          </a:p>
        </p:txBody>
      </p:sp>
      <p:pic>
        <p:nvPicPr>
          <p:cNvPr id="10" name="図 9">
            <a:extLst>
              <a:ext uri="{FF2B5EF4-FFF2-40B4-BE49-F238E27FC236}">
                <a16:creationId xmlns:a16="http://schemas.microsoft.com/office/drawing/2014/main" id="{74A9A037-D128-69DB-F498-9D37E2DEB6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024" y="6564139"/>
            <a:ext cx="707367" cy="707367"/>
          </a:xfrm>
          <a:prstGeom prst="rect">
            <a:avLst/>
          </a:prstGeom>
        </p:spPr>
      </p:pic>
      <p:sp>
        <p:nvSpPr>
          <p:cNvPr id="11" name="テキスト ボックス 10">
            <a:extLst>
              <a:ext uri="{FF2B5EF4-FFF2-40B4-BE49-F238E27FC236}">
                <a16:creationId xmlns:a16="http://schemas.microsoft.com/office/drawing/2014/main" id="{A92ACF27-EFC7-77D0-D254-A30315571C51}"/>
              </a:ext>
            </a:extLst>
          </p:cNvPr>
          <p:cNvSpPr txBox="1"/>
          <p:nvPr/>
        </p:nvSpPr>
        <p:spPr>
          <a:xfrm>
            <a:off x="138821" y="7287962"/>
            <a:ext cx="1415772" cy="338554"/>
          </a:xfrm>
          <a:prstGeom prst="rect">
            <a:avLst/>
          </a:prstGeom>
          <a:noFill/>
        </p:spPr>
        <p:txBody>
          <a:bodyPr wrap="none" rtlCol="0">
            <a:spAutoFit/>
          </a:bodyPr>
          <a:lstStyle/>
          <a:p>
            <a:r>
              <a:rPr kumimoji="1" lang="ja-JP" altLang="en-US" sz="800" dirty="0"/>
              <a:t>株式会社サイバーレコード</a:t>
            </a:r>
            <a:endParaRPr kumimoji="1" lang="en-US" altLang="ja-JP" sz="800" dirty="0"/>
          </a:p>
          <a:p>
            <a:pPr algn="ctr"/>
            <a:r>
              <a:rPr kumimoji="1" lang="en-US" altLang="ja-JP" sz="800" dirty="0"/>
              <a:t>WEB</a:t>
            </a:r>
            <a:r>
              <a:rPr kumimoji="1" lang="ja-JP" altLang="en-US" sz="800" dirty="0"/>
              <a:t>サイト</a:t>
            </a:r>
            <a:endParaRPr kumimoji="1" lang="ja-JP" altLang="en-US" sz="900" dirty="0"/>
          </a:p>
        </p:txBody>
      </p:sp>
      <p:sp>
        <p:nvSpPr>
          <p:cNvPr id="12" name="テキスト ボックス 11">
            <a:extLst>
              <a:ext uri="{FF2B5EF4-FFF2-40B4-BE49-F238E27FC236}">
                <a16:creationId xmlns:a16="http://schemas.microsoft.com/office/drawing/2014/main" id="{CDF2AFB0-D7A6-DF38-0C91-2B9375EA5A72}"/>
              </a:ext>
            </a:extLst>
          </p:cNvPr>
          <p:cNvSpPr txBox="1"/>
          <p:nvPr/>
        </p:nvSpPr>
        <p:spPr>
          <a:xfrm>
            <a:off x="0" y="36874"/>
            <a:ext cx="3661955" cy="523220"/>
          </a:xfrm>
          <a:prstGeom prst="rect">
            <a:avLst/>
          </a:prstGeom>
          <a:noFill/>
        </p:spPr>
        <p:txBody>
          <a:bodyPr wrap="square" rtlCol="0">
            <a:spAutoFit/>
          </a:bodyPr>
          <a:lstStyle/>
          <a:p>
            <a:r>
              <a:rPr kumimoji="1" lang="ja-JP" altLang="en-US" sz="1400" dirty="0"/>
              <a:t>熊本県　中小企業者生産性向上等推進事業</a:t>
            </a:r>
            <a:endParaRPr kumimoji="1" lang="en-US" altLang="ja-JP" sz="1400" dirty="0"/>
          </a:p>
          <a:p>
            <a:r>
              <a:rPr kumimoji="1" lang="en-US" altLang="ja-JP" sz="1400" dirty="0"/>
              <a:t>【</a:t>
            </a:r>
            <a:r>
              <a:rPr kumimoji="1" lang="ja-JP" altLang="en-US" sz="1400" dirty="0"/>
              <a:t>ＥＣ個別相談会　８月度</a:t>
            </a:r>
            <a:r>
              <a:rPr kumimoji="1" lang="en-US" altLang="ja-JP" sz="1400" dirty="0"/>
              <a:t>】</a:t>
            </a:r>
            <a:endParaRPr kumimoji="1" lang="ja-JP" altLang="en-US" sz="1400" dirty="0"/>
          </a:p>
        </p:txBody>
      </p:sp>
      <p:sp>
        <p:nvSpPr>
          <p:cNvPr id="13" name="テキスト ボックス 12">
            <a:extLst>
              <a:ext uri="{FF2B5EF4-FFF2-40B4-BE49-F238E27FC236}">
                <a16:creationId xmlns:a16="http://schemas.microsoft.com/office/drawing/2014/main" id="{E5E86E51-D041-10BF-8AF2-E8ADF676F6FD}"/>
              </a:ext>
            </a:extLst>
          </p:cNvPr>
          <p:cNvSpPr txBox="1"/>
          <p:nvPr/>
        </p:nvSpPr>
        <p:spPr>
          <a:xfrm>
            <a:off x="-6072" y="3589776"/>
            <a:ext cx="6857999" cy="1200329"/>
          </a:xfrm>
          <a:prstGeom prst="rect">
            <a:avLst/>
          </a:prstGeom>
          <a:noFill/>
        </p:spPr>
        <p:txBody>
          <a:bodyPr wrap="square" rtlCol="0">
            <a:spAutoFit/>
          </a:bodyPr>
          <a:lstStyle/>
          <a:p>
            <a:r>
              <a:rPr kumimoji="1" lang="ja-JP" altLang="en-US" sz="4400" dirty="0">
                <a:latin typeface="EPSON Pゴシック W7" panose="02000600000000000000" pitchFamily="2" charset="-128"/>
                <a:ea typeface="EPSON Pゴシック W7" panose="02000600000000000000" pitchFamily="2" charset="-128"/>
              </a:rPr>
              <a:t>　</a:t>
            </a:r>
            <a:r>
              <a:rPr kumimoji="1" lang="en-US" altLang="ja-JP" sz="4400" dirty="0">
                <a:solidFill>
                  <a:srgbClr val="0070C0"/>
                </a:solidFill>
                <a:latin typeface="EPSON Pゴシック W7" panose="02000600000000000000" pitchFamily="2" charset="-128"/>
                <a:ea typeface="EPSON Pゴシック W7" panose="02000600000000000000" pitchFamily="2" charset="-128"/>
              </a:rPr>
              <a:t>8/23</a:t>
            </a:r>
            <a:r>
              <a:rPr kumimoji="1" lang="ja-JP" altLang="en-US" sz="4400" dirty="0">
                <a:solidFill>
                  <a:srgbClr val="0070C0"/>
                </a:solidFill>
                <a:latin typeface="EPSON Pゴシック W7" panose="02000600000000000000" pitchFamily="2" charset="-128"/>
                <a:ea typeface="EPSON Pゴシック W7" panose="02000600000000000000" pitchFamily="2" charset="-128"/>
              </a:rPr>
              <a:t>水　</a:t>
            </a:r>
            <a:r>
              <a:rPr kumimoji="1" lang="en-US" altLang="ja-JP" sz="4400" dirty="0">
                <a:solidFill>
                  <a:srgbClr val="0070C0"/>
                </a:solidFill>
                <a:latin typeface="EPSON Pゴシック W7" panose="02000600000000000000" pitchFamily="2" charset="-128"/>
                <a:ea typeface="EPSON Pゴシック W7" panose="02000600000000000000" pitchFamily="2" charset="-128"/>
              </a:rPr>
              <a:t>8/24</a:t>
            </a:r>
            <a:r>
              <a:rPr kumimoji="1" lang="ja-JP" altLang="en-US" sz="4400" dirty="0">
                <a:solidFill>
                  <a:srgbClr val="0070C0"/>
                </a:solidFill>
                <a:latin typeface="EPSON Pゴシック W7" panose="02000600000000000000" pitchFamily="2" charset="-128"/>
                <a:ea typeface="EPSON Pゴシック W7" panose="02000600000000000000" pitchFamily="2" charset="-128"/>
              </a:rPr>
              <a:t>木</a:t>
            </a:r>
            <a:endParaRPr kumimoji="1" lang="en-US" altLang="ja-JP" sz="2800" dirty="0">
              <a:solidFill>
                <a:srgbClr val="0070C0"/>
              </a:solidFill>
              <a:latin typeface="EPSON Pゴシック W7" panose="02000600000000000000" pitchFamily="2" charset="-128"/>
              <a:ea typeface="EPSON Pゴシック W7" panose="02000600000000000000" pitchFamily="2" charset="-128"/>
            </a:endParaRPr>
          </a:p>
          <a:p>
            <a:r>
              <a:rPr kumimoji="1" lang="ja-JP" altLang="en-US" sz="2800" dirty="0">
                <a:latin typeface="EPSON Pゴシック W7" panose="02000600000000000000" pitchFamily="2" charset="-128"/>
                <a:ea typeface="EPSON Pゴシック W7" panose="02000600000000000000" pitchFamily="2" charset="-128"/>
              </a:rPr>
              <a:t>　</a:t>
            </a:r>
            <a:r>
              <a:rPr kumimoji="1" lang="en-US" altLang="ja-JP" sz="2800" dirty="0">
                <a:latin typeface="EPSON Pゴシック W7" panose="02000600000000000000" pitchFamily="2" charset="-128"/>
                <a:ea typeface="EPSON Pゴシック W7" panose="02000600000000000000" pitchFamily="2" charset="-128"/>
              </a:rPr>
              <a:t>10:00-17:00</a:t>
            </a:r>
            <a:r>
              <a:rPr kumimoji="1" lang="ja-JP" altLang="en-US" sz="2800" dirty="0">
                <a:latin typeface="EPSON Pゴシック W7" panose="02000600000000000000" pitchFamily="2" charset="-128"/>
                <a:ea typeface="EPSON Pゴシック W7" panose="02000600000000000000" pitchFamily="2" charset="-128"/>
              </a:rPr>
              <a:t>　</a:t>
            </a:r>
            <a:r>
              <a:rPr kumimoji="1" lang="ja-JP" altLang="en-US" dirty="0">
                <a:latin typeface="EPSON Pゴシック W7" panose="02000600000000000000" pitchFamily="2" charset="-128"/>
                <a:ea typeface="EPSON Pゴシック W7" panose="02000600000000000000" pitchFamily="2" charset="-128"/>
              </a:rPr>
              <a:t>相談時間 </a:t>
            </a:r>
            <a:r>
              <a:rPr kumimoji="1" lang="en-US" altLang="ja-JP" dirty="0">
                <a:latin typeface="EPSON Pゴシック W7" panose="02000600000000000000" pitchFamily="2" charset="-128"/>
                <a:ea typeface="EPSON Pゴシック W7" panose="02000600000000000000" pitchFamily="2" charset="-128"/>
              </a:rPr>
              <a:t>50</a:t>
            </a:r>
            <a:r>
              <a:rPr kumimoji="1" lang="ja-JP" altLang="en-US" dirty="0">
                <a:latin typeface="EPSON Pゴシック W7" panose="02000600000000000000" pitchFamily="2" charset="-128"/>
                <a:ea typeface="EPSON Pゴシック W7" panose="02000600000000000000" pitchFamily="2" charset="-128"/>
              </a:rPr>
              <a:t>分</a:t>
            </a:r>
            <a:r>
              <a:rPr kumimoji="1" lang="en-US" altLang="ja-JP" dirty="0">
                <a:latin typeface="EPSON Pゴシック W7" panose="02000600000000000000" pitchFamily="2" charset="-128"/>
                <a:ea typeface="EPSON Pゴシック W7" panose="02000600000000000000" pitchFamily="2" charset="-128"/>
              </a:rPr>
              <a:t>/</a:t>
            </a:r>
            <a:r>
              <a:rPr kumimoji="1" lang="ja-JP" altLang="en-US" dirty="0">
                <a:latin typeface="EPSON Pゴシック W7" panose="02000600000000000000" pitchFamily="2" charset="-128"/>
                <a:ea typeface="EPSON Pゴシック W7" panose="02000600000000000000" pitchFamily="2" charset="-128"/>
              </a:rPr>
              <a:t>回</a:t>
            </a:r>
          </a:p>
        </p:txBody>
      </p:sp>
      <p:sp>
        <p:nvSpPr>
          <p:cNvPr id="21" name="テキスト ボックス 20">
            <a:extLst>
              <a:ext uri="{FF2B5EF4-FFF2-40B4-BE49-F238E27FC236}">
                <a16:creationId xmlns:a16="http://schemas.microsoft.com/office/drawing/2014/main" id="{2719D232-AA31-A988-D90D-1199D4092271}"/>
              </a:ext>
            </a:extLst>
          </p:cNvPr>
          <p:cNvSpPr txBox="1"/>
          <p:nvPr/>
        </p:nvSpPr>
        <p:spPr>
          <a:xfrm>
            <a:off x="-12144" y="922749"/>
            <a:ext cx="3968114" cy="2400657"/>
          </a:xfrm>
          <a:prstGeom prst="rect">
            <a:avLst/>
          </a:prstGeom>
          <a:noFill/>
        </p:spPr>
        <p:txBody>
          <a:bodyPr wrap="square" rtlCol="0">
            <a:spAutoFit/>
          </a:bodyPr>
          <a:lstStyle/>
          <a:p>
            <a:pPr>
              <a:lnSpc>
                <a:spcPts val="6000"/>
              </a:lnSpc>
            </a:pPr>
            <a:r>
              <a:rPr kumimoji="1" lang="en-US" altLang="ja-JP" sz="6000" dirty="0">
                <a:solidFill>
                  <a:schemeClr val="accent1"/>
                </a:solidFill>
                <a:latin typeface="EPSON Pゴシック W7" panose="02000600000000000000" pitchFamily="2" charset="-128"/>
                <a:ea typeface="EPSON Pゴシック W7" panose="02000600000000000000" pitchFamily="2" charset="-128"/>
              </a:rPr>
              <a:t>EC</a:t>
            </a:r>
          </a:p>
          <a:p>
            <a:pPr>
              <a:lnSpc>
                <a:spcPts val="6000"/>
              </a:lnSpc>
            </a:pPr>
            <a:r>
              <a:rPr kumimoji="1" lang="en-US" altLang="ja-JP" sz="6000" dirty="0">
                <a:solidFill>
                  <a:schemeClr val="accent1"/>
                </a:solidFill>
                <a:latin typeface="EPSON Pゴシック W7" panose="02000600000000000000" pitchFamily="2" charset="-128"/>
                <a:ea typeface="EPSON Pゴシック W7" panose="02000600000000000000" pitchFamily="2" charset="-128"/>
              </a:rPr>
              <a:t>ONLINE</a:t>
            </a:r>
          </a:p>
          <a:p>
            <a:pPr>
              <a:lnSpc>
                <a:spcPts val="6000"/>
              </a:lnSpc>
            </a:pPr>
            <a:r>
              <a:rPr kumimoji="1" lang="en-US" altLang="ja-JP" sz="6000" dirty="0">
                <a:solidFill>
                  <a:schemeClr val="accent1"/>
                </a:solidFill>
                <a:effectLst>
                  <a:reflection blurRad="190500" stA="45000" endPos="65000" dist="50800" dir="5400000" sy="-100000" algn="bl" rotWithShape="0"/>
                </a:effectLst>
                <a:latin typeface="EPSON Pゴシック W7" panose="02000600000000000000" pitchFamily="2" charset="-128"/>
                <a:ea typeface="EPSON Pゴシック W7" panose="02000600000000000000" pitchFamily="2" charset="-128"/>
              </a:rPr>
              <a:t>SEMINAR</a:t>
            </a:r>
            <a:endParaRPr kumimoji="1" lang="ja-JP" altLang="en-US" sz="6000" dirty="0">
              <a:solidFill>
                <a:schemeClr val="accent1"/>
              </a:solidFill>
              <a:effectLst>
                <a:reflection blurRad="190500" stA="45000" endPos="65000" dist="50800" dir="5400000" sy="-100000" algn="bl" rotWithShape="0"/>
              </a:effectLst>
              <a:latin typeface="EPSON Pゴシック W7" panose="02000600000000000000" pitchFamily="2" charset="-128"/>
              <a:ea typeface="EPSON Pゴシック W7" panose="02000600000000000000" pitchFamily="2" charset="-128"/>
            </a:endParaRPr>
          </a:p>
        </p:txBody>
      </p:sp>
      <p:sp>
        <p:nvSpPr>
          <p:cNvPr id="22" name="テキスト ボックス 21">
            <a:extLst>
              <a:ext uri="{FF2B5EF4-FFF2-40B4-BE49-F238E27FC236}">
                <a16:creationId xmlns:a16="http://schemas.microsoft.com/office/drawing/2014/main" id="{9BE1E5D0-291E-380A-A6CA-CE6E5197437D}"/>
              </a:ext>
            </a:extLst>
          </p:cNvPr>
          <p:cNvSpPr txBox="1"/>
          <p:nvPr/>
        </p:nvSpPr>
        <p:spPr>
          <a:xfrm>
            <a:off x="-6071" y="7767506"/>
            <a:ext cx="6857998" cy="1185912"/>
          </a:xfrm>
          <a:prstGeom prst="rect">
            <a:avLst/>
          </a:prstGeom>
          <a:noFill/>
        </p:spPr>
        <p:txBody>
          <a:bodyPr wrap="none" rtlCol="0">
            <a:noAutofit/>
          </a:bodyPr>
          <a:lstStyle/>
          <a:p>
            <a:r>
              <a:rPr kumimoji="1" lang="ja-JP" altLang="en-US" sz="2800" dirty="0">
                <a:solidFill>
                  <a:schemeClr val="tx2"/>
                </a:solidFill>
                <a:latin typeface="EPSON ゴシック W7" panose="02000609000000000000" pitchFamily="1" charset="-128"/>
                <a:ea typeface="EPSON ゴシック W7" panose="02000609000000000000" pitchFamily="1" charset="-128"/>
              </a:rPr>
              <a:t>くまもと中小企業デジタル相談窓口</a:t>
            </a:r>
            <a:endParaRPr kumimoji="1" lang="en-US" altLang="ja-JP" sz="2800" dirty="0">
              <a:solidFill>
                <a:schemeClr val="tx2"/>
              </a:solidFill>
              <a:latin typeface="EPSON ゴシック W7" panose="02000609000000000000" pitchFamily="1" charset="-128"/>
              <a:ea typeface="EPSON ゴシック W7" panose="02000609000000000000" pitchFamily="1" charset="-128"/>
            </a:endParaRPr>
          </a:p>
          <a:p>
            <a:r>
              <a:rPr kumimoji="1" lang="ja-JP" altLang="en-US" sz="2400" dirty="0">
                <a:solidFill>
                  <a:schemeClr val="tx2"/>
                </a:solidFill>
                <a:latin typeface="EPSON ゴシック W7" panose="02000609000000000000" pitchFamily="1" charset="-128"/>
                <a:ea typeface="EPSON ゴシック W7" panose="02000609000000000000" pitchFamily="1" charset="-128"/>
              </a:rPr>
              <a:t>（熊本県商工会連合会内）</a:t>
            </a:r>
            <a:endParaRPr kumimoji="1" lang="en-US" altLang="ja-JP" sz="1600" dirty="0">
              <a:solidFill>
                <a:schemeClr val="tx2"/>
              </a:solidFill>
              <a:latin typeface="EPSON ゴシック W7" panose="02000609000000000000" pitchFamily="1" charset="-128"/>
              <a:ea typeface="EPSON ゴシック W7" panose="02000609000000000000" pitchFamily="1" charset="-128"/>
            </a:endParaRPr>
          </a:p>
          <a:p>
            <a:r>
              <a:rPr kumimoji="1" lang="ja-JP" altLang="en-US" sz="1200" dirty="0">
                <a:solidFill>
                  <a:schemeClr val="tx2"/>
                </a:solidFill>
                <a:latin typeface="ＭＳ ゴシック" panose="020B0609070205080204" pitchFamily="49" charset="-128"/>
                <a:ea typeface="ＭＳ ゴシック" panose="020B0609070205080204" pitchFamily="49" charset="-128"/>
              </a:rPr>
              <a:t>　</a:t>
            </a:r>
            <a:r>
              <a:rPr kumimoji="1" lang="en-US" altLang="ja-JP" sz="1200" dirty="0">
                <a:solidFill>
                  <a:schemeClr val="tx2"/>
                </a:solidFill>
                <a:latin typeface="ＭＳ ゴシック" panose="020B0609070205080204" pitchFamily="49" charset="-128"/>
                <a:ea typeface="ＭＳ ゴシック" panose="020B0609070205080204" pitchFamily="49" charset="-128"/>
              </a:rPr>
              <a:t>OPEN</a:t>
            </a:r>
            <a:r>
              <a:rPr kumimoji="1" lang="ja-JP" altLang="en-US" sz="1200" dirty="0">
                <a:solidFill>
                  <a:schemeClr val="tx2"/>
                </a:solidFill>
                <a:latin typeface="ＭＳ ゴシック" panose="020B0609070205080204" pitchFamily="49" charset="-128"/>
                <a:ea typeface="ＭＳ ゴシック" panose="020B0609070205080204" pitchFamily="49" charset="-128"/>
              </a:rPr>
              <a:t> 月～金　</a:t>
            </a:r>
            <a:r>
              <a:rPr kumimoji="1" lang="en-US" altLang="ja-JP" sz="1200" dirty="0">
                <a:solidFill>
                  <a:schemeClr val="tx2"/>
                </a:solidFill>
                <a:latin typeface="ＭＳ ゴシック" panose="020B0609070205080204" pitchFamily="49" charset="-128"/>
                <a:ea typeface="ＭＳ ゴシック" panose="020B0609070205080204" pitchFamily="49" charset="-128"/>
              </a:rPr>
              <a:t>9:00</a:t>
            </a:r>
            <a:r>
              <a:rPr kumimoji="1" lang="ja-JP" altLang="en-US" sz="1200" dirty="0">
                <a:solidFill>
                  <a:schemeClr val="tx2"/>
                </a:solidFill>
                <a:latin typeface="ＭＳ ゴシック" panose="020B0609070205080204" pitchFamily="49" charset="-128"/>
                <a:ea typeface="ＭＳ ゴシック" panose="020B0609070205080204" pitchFamily="49" charset="-128"/>
              </a:rPr>
              <a:t>～</a:t>
            </a:r>
            <a:r>
              <a:rPr kumimoji="1" lang="en-US" altLang="ja-JP" sz="1200" dirty="0">
                <a:solidFill>
                  <a:schemeClr val="tx2"/>
                </a:solidFill>
                <a:latin typeface="ＭＳ ゴシック" panose="020B0609070205080204" pitchFamily="49" charset="-128"/>
                <a:ea typeface="ＭＳ ゴシック" panose="020B0609070205080204" pitchFamily="49" charset="-128"/>
              </a:rPr>
              <a:t>17:00</a:t>
            </a:r>
            <a:r>
              <a:rPr kumimoji="1" lang="ja-JP" altLang="en-US" sz="1200" dirty="0">
                <a:solidFill>
                  <a:schemeClr val="tx2"/>
                </a:solidFill>
                <a:latin typeface="ＭＳ ゴシック" panose="020B0609070205080204" pitchFamily="49" charset="-128"/>
                <a:ea typeface="ＭＳ ゴシック" panose="020B0609070205080204" pitchFamily="49" charset="-128"/>
              </a:rPr>
              <a:t>　</a:t>
            </a:r>
            <a:r>
              <a:rPr kumimoji="1" lang="en-US" altLang="ja-JP" sz="1200" dirty="0">
                <a:solidFill>
                  <a:schemeClr val="tx2"/>
                </a:solidFill>
                <a:latin typeface="ＭＳ ゴシック" panose="020B0609070205080204" pitchFamily="49" charset="-128"/>
                <a:ea typeface="ＭＳ ゴシック" panose="020B0609070205080204" pitchFamily="49" charset="-128"/>
              </a:rPr>
              <a:t>CLOSE</a:t>
            </a:r>
            <a:r>
              <a:rPr kumimoji="1" lang="ja-JP" altLang="en-US" sz="1200" dirty="0">
                <a:solidFill>
                  <a:schemeClr val="tx2"/>
                </a:solidFill>
                <a:latin typeface="ＭＳ ゴシック" panose="020B0609070205080204" pitchFamily="49" charset="-128"/>
                <a:ea typeface="ＭＳ ゴシック" panose="020B0609070205080204" pitchFamily="49" charset="-128"/>
              </a:rPr>
              <a:t> 土日祝、</a:t>
            </a:r>
            <a:r>
              <a:rPr kumimoji="1" lang="en-US" altLang="ja-JP" sz="1200" dirty="0">
                <a:solidFill>
                  <a:schemeClr val="tx2"/>
                </a:solidFill>
                <a:latin typeface="ＭＳ ゴシック" panose="020B0609070205080204" pitchFamily="49" charset="-128"/>
                <a:ea typeface="ＭＳ ゴシック" panose="020B0609070205080204" pitchFamily="49" charset="-128"/>
              </a:rPr>
              <a:t>12/29</a:t>
            </a:r>
            <a:r>
              <a:rPr kumimoji="1" lang="ja-JP" altLang="en-US" sz="1200" dirty="0">
                <a:solidFill>
                  <a:schemeClr val="tx2"/>
                </a:solidFill>
                <a:latin typeface="ＭＳ ゴシック" panose="020B0609070205080204" pitchFamily="49" charset="-128"/>
                <a:ea typeface="ＭＳ ゴシック" panose="020B0609070205080204" pitchFamily="49" charset="-128"/>
              </a:rPr>
              <a:t>～</a:t>
            </a:r>
            <a:r>
              <a:rPr kumimoji="1" lang="en-US" altLang="ja-JP" sz="1200" dirty="0">
                <a:solidFill>
                  <a:schemeClr val="tx2"/>
                </a:solidFill>
                <a:latin typeface="ＭＳ ゴシック" panose="020B0609070205080204" pitchFamily="49" charset="-128"/>
                <a:ea typeface="ＭＳ ゴシック" panose="020B0609070205080204" pitchFamily="49" charset="-128"/>
              </a:rPr>
              <a:t>1/3</a:t>
            </a:r>
            <a:r>
              <a:rPr kumimoji="1" lang="ja-JP" altLang="en-US" sz="1200" dirty="0">
                <a:solidFill>
                  <a:schemeClr val="tx2"/>
                </a:solidFill>
                <a:latin typeface="ＭＳ ゴシック" panose="020B0609070205080204" pitchFamily="49" charset="-128"/>
                <a:ea typeface="ＭＳ ゴシック" panose="020B0609070205080204" pitchFamily="49" charset="-128"/>
              </a:rPr>
              <a:t>　</a:t>
            </a:r>
            <a:endParaRPr kumimoji="1" lang="en-US" altLang="ja-JP" sz="1200" dirty="0">
              <a:solidFill>
                <a:schemeClr val="tx2"/>
              </a:solidFill>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91DCD55E-4AAF-FF83-A453-F2AF5B93C39A}"/>
              </a:ext>
            </a:extLst>
          </p:cNvPr>
          <p:cNvSpPr txBox="1"/>
          <p:nvPr/>
        </p:nvSpPr>
        <p:spPr>
          <a:xfrm>
            <a:off x="4666713" y="8144170"/>
            <a:ext cx="2031325" cy="461665"/>
          </a:xfrm>
          <a:prstGeom prst="rect">
            <a:avLst/>
          </a:prstGeom>
          <a:noFill/>
        </p:spPr>
        <p:txBody>
          <a:bodyPr wrap="none" rtlCol="0">
            <a:spAutoFit/>
          </a:bodyPr>
          <a:lstStyle/>
          <a:p>
            <a:r>
              <a:rPr kumimoji="1" lang="en-US" altLang="ja-JP" sz="2400" dirty="0">
                <a:solidFill>
                  <a:schemeClr val="tx2"/>
                </a:solidFill>
                <a:latin typeface="EPSON ゴシック W7" panose="02000609000000000000" pitchFamily="1" charset="-128"/>
                <a:ea typeface="EPSON ゴシック W7" panose="02000609000000000000" pitchFamily="1" charset="-128"/>
              </a:rPr>
              <a:t>096-223-5568</a:t>
            </a:r>
            <a:endParaRPr kumimoji="1" lang="ja-JP" altLang="en-US" sz="2400" dirty="0">
              <a:latin typeface="EPSON ゴシック W7" panose="02000609000000000000" pitchFamily="1" charset="-128"/>
              <a:ea typeface="EPSON ゴシック W7" panose="02000609000000000000" pitchFamily="1" charset="-128"/>
            </a:endParaRPr>
          </a:p>
        </p:txBody>
      </p:sp>
      <p:sp>
        <p:nvSpPr>
          <p:cNvPr id="24" name="テキスト ボックス 23">
            <a:extLst>
              <a:ext uri="{FF2B5EF4-FFF2-40B4-BE49-F238E27FC236}">
                <a16:creationId xmlns:a16="http://schemas.microsoft.com/office/drawing/2014/main" id="{D49957AE-248C-6F74-622E-6A9814C0386A}"/>
              </a:ext>
            </a:extLst>
          </p:cNvPr>
          <p:cNvSpPr txBox="1"/>
          <p:nvPr/>
        </p:nvSpPr>
        <p:spPr>
          <a:xfrm>
            <a:off x="4672786" y="8530088"/>
            <a:ext cx="2185214" cy="276999"/>
          </a:xfrm>
          <a:prstGeom prst="rect">
            <a:avLst/>
          </a:prstGeom>
          <a:noFill/>
        </p:spPr>
        <p:txBody>
          <a:bodyPr wrap="none" rtlCol="0">
            <a:spAutoFit/>
          </a:bodyPr>
          <a:lstStyle/>
          <a:p>
            <a:r>
              <a:rPr kumimoji="1" lang="en-US" altLang="ja-JP" sz="1200" dirty="0">
                <a:solidFill>
                  <a:schemeClr val="tx2"/>
                </a:solidFill>
                <a:latin typeface="EPSON ゴシック W7" panose="02000609000000000000" pitchFamily="1" charset="-128"/>
                <a:ea typeface="EPSON ゴシック W7" panose="02000609000000000000" pitchFamily="1" charset="-128"/>
              </a:rPr>
              <a:t>kuma-digi@kumashoko.or.jp </a:t>
            </a:r>
            <a:endParaRPr kumimoji="1" lang="ja-JP" altLang="en-US" sz="1200" dirty="0">
              <a:latin typeface="EPSON ゴシック W7" panose="02000609000000000000" pitchFamily="1" charset="-128"/>
              <a:ea typeface="EPSON ゴシック W7" panose="02000609000000000000" pitchFamily="1" charset="-128"/>
            </a:endParaRPr>
          </a:p>
        </p:txBody>
      </p:sp>
      <p:pic>
        <p:nvPicPr>
          <p:cNvPr id="25" name="図 24">
            <a:extLst>
              <a:ext uri="{FF2B5EF4-FFF2-40B4-BE49-F238E27FC236}">
                <a16:creationId xmlns:a16="http://schemas.microsoft.com/office/drawing/2014/main" id="{4035D2FA-D74D-2A78-2447-01E97D5787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3780" y="8567227"/>
            <a:ext cx="252933" cy="252933"/>
          </a:xfrm>
          <a:prstGeom prst="rect">
            <a:avLst/>
          </a:prstGeom>
        </p:spPr>
      </p:pic>
      <p:pic>
        <p:nvPicPr>
          <p:cNvPr id="26" name="図 25">
            <a:extLst>
              <a:ext uri="{FF2B5EF4-FFF2-40B4-BE49-F238E27FC236}">
                <a16:creationId xmlns:a16="http://schemas.microsoft.com/office/drawing/2014/main" id="{765A83EC-6DB5-1AAE-EA2D-4962D50DBA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2058" y="8279884"/>
            <a:ext cx="252934" cy="252934"/>
          </a:xfrm>
          <a:prstGeom prst="rect">
            <a:avLst/>
          </a:prstGeom>
        </p:spPr>
      </p:pic>
      <p:pic>
        <p:nvPicPr>
          <p:cNvPr id="27" name="図 26">
            <a:extLst>
              <a:ext uri="{FF2B5EF4-FFF2-40B4-BE49-F238E27FC236}">
                <a16:creationId xmlns:a16="http://schemas.microsoft.com/office/drawing/2014/main" id="{7DCA8004-6C6C-CE12-78D0-1F5268E6C1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7100" y="7832663"/>
            <a:ext cx="407494" cy="407494"/>
          </a:xfrm>
          <a:prstGeom prst="rect">
            <a:avLst/>
          </a:prstGeom>
        </p:spPr>
      </p:pic>
      <p:cxnSp>
        <p:nvCxnSpPr>
          <p:cNvPr id="28" name="直線コネクタ 27">
            <a:extLst>
              <a:ext uri="{FF2B5EF4-FFF2-40B4-BE49-F238E27FC236}">
                <a16:creationId xmlns:a16="http://schemas.microsoft.com/office/drawing/2014/main" id="{C66F46A1-9A7E-4BDB-3FEC-178E1072EB47}"/>
              </a:ext>
            </a:extLst>
          </p:cNvPr>
          <p:cNvCxnSpPr>
            <a:cxnSpLocks/>
          </p:cNvCxnSpPr>
          <p:nvPr/>
        </p:nvCxnSpPr>
        <p:spPr>
          <a:xfrm>
            <a:off x="-12144" y="7743308"/>
            <a:ext cx="6851927"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A9588F0C-3EE1-8CED-E65A-C8256DDB52AF}"/>
              </a:ext>
            </a:extLst>
          </p:cNvPr>
          <p:cNvCxnSpPr>
            <a:cxnSpLocks/>
          </p:cNvCxnSpPr>
          <p:nvPr/>
        </p:nvCxnSpPr>
        <p:spPr>
          <a:xfrm>
            <a:off x="27449" y="8914052"/>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59BCFCED-D3BD-48B0-4C53-BAB37A74B8E9}"/>
              </a:ext>
            </a:extLst>
          </p:cNvPr>
          <p:cNvSpPr txBox="1"/>
          <p:nvPr/>
        </p:nvSpPr>
        <p:spPr>
          <a:xfrm>
            <a:off x="-12144" y="8923346"/>
            <a:ext cx="6851927" cy="253916"/>
          </a:xfrm>
          <a:prstGeom prst="rect">
            <a:avLst/>
          </a:prstGeom>
          <a:noFill/>
        </p:spPr>
        <p:txBody>
          <a:bodyPr wrap="square" rtlCol="0">
            <a:spAutoFit/>
          </a:bodyPr>
          <a:lstStyle/>
          <a:p>
            <a:pPr algn="ctr"/>
            <a:r>
              <a:rPr lang="ja-JP" altLang="ja-JP" sz="1000" kern="0" dirty="0">
                <a:solidFill>
                  <a:schemeClr val="accent1">
                    <a:lumMod val="50000"/>
                  </a:schemeClr>
                </a:solidFill>
                <a:latin typeface="EPSON Pゴシック W6" panose="02000600000000000000" pitchFamily="2" charset="-128"/>
                <a:ea typeface="EPSON Pゴシック W6" panose="02000600000000000000" pitchFamily="2" charset="-128"/>
                <a:cs typeface="Times New Roman" panose="02020603050405020304" pitchFamily="18" charset="0"/>
              </a:rPr>
              <a:t>くまもと中小企業デジタル相談窓口</a:t>
            </a:r>
            <a:r>
              <a:rPr lang="ja-JP" altLang="ja-JP" sz="1000" kern="0" dirty="0">
                <a:latin typeface="游ゴシック" panose="020B0400000000000000" pitchFamily="50" charset="-128"/>
                <a:ea typeface="游ゴシック" panose="020B0400000000000000" pitchFamily="50" charset="-128"/>
                <a:cs typeface="Times New Roman" panose="02020603050405020304" pitchFamily="18" charset="0"/>
              </a:rPr>
              <a:t>は熊本県商工会連合会が熊本県の委託を受け設置する公的相談窓口です。</a:t>
            </a:r>
          </a:p>
        </p:txBody>
      </p:sp>
      <p:pic>
        <p:nvPicPr>
          <p:cNvPr id="34" name="図 33">
            <a:extLst>
              <a:ext uri="{FF2B5EF4-FFF2-40B4-BE49-F238E27FC236}">
                <a16:creationId xmlns:a16="http://schemas.microsoft.com/office/drawing/2014/main" id="{352F575B-5305-857C-C9A8-8DA657A47D5D}"/>
              </a:ext>
            </a:extLst>
          </p:cNvPr>
          <p:cNvPicPr>
            <a:picLocks noChangeAspect="1"/>
          </p:cNvPicPr>
          <p:nvPr/>
        </p:nvPicPr>
        <p:blipFill rotWithShape="1">
          <a:blip r:embed="rId7">
            <a:extLst>
              <a:ext uri="{28A0092B-C50C-407E-A947-70E740481C1C}">
                <a14:useLocalDpi xmlns:a14="http://schemas.microsoft.com/office/drawing/2010/main" val="0"/>
              </a:ext>
            </a:extLst>
          </a:blip>
          <a:srcRect l="16641" r="16641"/>
          <a:stretch/>
        </p:blipFill>
        <p:spPr>
          <a:xfrm>
            <a:off x="3464364" y="-733924"/>
            <a:ext cx="3661955" cy="3661955"/>
          </a:xfrm>
          <a:prstGeom prst="ellipse">
            <a:avLst/>
          </a:prstGeom>
        </p:spPr>
      </p:pic>
      <p:sp>
        <p:nvSpPr>
          <p:cNvPr id="37" name="矢印: 五方向 36">
            <a:extLst>
              <a:ext uri="{FF2B5EF4-FFF2-40B4-BE49-F238E27FC236}">
                <a16:creationId xmlns:a16="http://schemas.microsoft.com/office/drawing/2014/main" id="{20A6507C-72A0-D829-0B6F-AD0B84C80430}"/>
              </a:ext>
            </a:extLst>
          </p:cNvPr>
          <p:cNvSpPr/>
          <p:nvPr/>
        </p:nvSpPr>
        <p:spPr>
          <a:xfrm>
            <a:off x="5295341" y="4825839"/>
            <a:ext cx="1235168" cy="3385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latin typeface="HG創英角ｺﾞｼｯｸUB" panose="020B0909000000000000" pitchFamily="49" charset="-128"/>
                <a:ea typeface="HG創英角ｺﾞｼｯｸUB" panose="020B0909000000000000" pitchFamily="49" charset="-128"/>
              </a:rPr>
              <a:t>参加無料</a:t>
            </a:r>
            <a:endParaRPr kumimoji="1" lang="ja-JP" altLang="en-US" sz="1200" dirty="0">
              <a:latin typeface="HG創英角ｺﾞｼｯｸUB" panose="020B0909000000000000" pitchFamily="49" charset="-128"/>
              <a:ea typeface="HG創英角ｺﾞｼｯｸUB" panose="020B0909000000000000" pitchFamily="49" charset="-128"/>
            </a:endParaRPr>
          </a:p>
        </p:txBody>
      </p:sp>
      <p:sp>
        <p:nvSpPr>
          <p:cNvPr id="38" name="矢印: 五方向 37">
            <a:extLst>
              <a:ext uri="{FF2B5EF4-FFF2-40B4-BE49-F238E27FC236}">
                <a16:creationId xmlns:a16="http://schemas.microsoft.com/office/drawing/2014/main" id="{50C9CC08-1C12-75CA-247C-77D4880A6462}"/>
              </a:ext>
            </a:extLst>
          </p:cNvPr>
          <p:cNvSpPr/>
          <p:nvPr/>
        </p:nvSpPr>
        <p:spPr>
          <a:xfrm>
            <a:off x="5295341" y="4071075"/>
            <a:ext cx="1235168" cy="3385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latin typeface="HG創英角ｺﾞｼｯｸUB" panose="020B0909000000000000" pitchFamily="49" charset="-128"/>
                <a:ea typeface="HG創英角ｺﾞｼｯｸUB" panose="020B0909000000000000" pitchFamily="49" charset="-128"/>
              </a:rPr>
              <a:t>継続相談</a:t>
            </a:r>
          </a:p>
        </p:txBody>
      </p:sp>
      <p:sp>
        <p:nvSpPr>
          <p:cNvPr id="39" name="矢印: 五方向 38">
            <a:extLst>
              <a:ext uri="{FF2B5EF4-FFF2-40B4-BE49-F238E27FC236}">
                <a16:creationId xmlns:a16="http://schemas.microsoft.com/office/drawing/2014/main" id="{73AF5531-057B-06C3-FCA4-ACA302A56BAF}"/>
              </a:ext>
            </a:extLst>
          </p:cNvPr>
          <p:cNvSpPr/>
          <p:nvPr/>
        </p:nvSpPr>
        <p:spPr>
          <a:xfrm>
            <a:off x="5295341" y="3693693"/>
            <a:ext cx="1235167" cy="3385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latin typeface="HG創英角ｺﾞｼｯｸUB" panose="020B0909000000000000" pitchFamily="49" charset="-128"/>
                <a:ea typeface="HG創英角ｺﾞｼｯｸUB" panose="020B0909000000000000" pitchFamily="49" charset="-128"/>
              </a:rPr>
              <a:t>毎月開催</a:t>
            </a:r>
            <a:endParaRPr kumimoji="1" lang="ja-JP" altLang="en-US" sz="1200" dirty="0">
              <a:latin typeface="HG創英角ｺﾞｼｯｸUB" panose="020B0909000000000000" pitchFamily="49" charset="-128"/>
              <a:ea typeface="HG創英角ｺﾞｼｯｸUB" panose="020B0909000000000000" pitchFamily="49" charset="-128"/>
            </a:endParaRPr>
          </a:p>
        </p:txBody>
      </p:sp>
      <p:sp>
        <p:nvSpPr>
          <p:cNvPr id="41" name="正方形/長方形 40">
            <a:extLst>
              <a:ext uri="{FF2B5EF4-FFF2-40B4-BE49-F238E27FC236}">
                <a16:creationId xmlns:a16="http://schemas.microsoft.com/office/drawing/2014/main" id="{81AA2247-EFE4-EF72-0FE9-79A05335FD68}"/>
              </a:ext>
            </a:extLst>
          </p:cNvPr>
          <p:cNvSpPr/>
          <p:nvPr/>
        </p:nvSpPr>
        <p:spPr>
          <a:xfrm>
            <a:off x="6073" y="3276355"/>
            <a:ext cx="156966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 ８月　</a:t>
            </a:r>
            <a:r>
              <a:rPr kumimoji="1" lang="en-US" altLang="ja-JP" dirty="0">
                <a:latin typeface="HG創英角ｺﾞｼｯｸUB" panose="020B0909000000000000" pitchFamily="49" charset="-128"/>
                <a:ea typeface="HG創英角ｺﾞｼｯｸUB" panose="020B0909000000000000" pitchFamily="49" charset="-128"/>
              </a:rPr>
              <a:t>Aug.</a:t>
            </a:r>
            <a:r>
              <a:rPr kumimoji="1" lang="ja-JP" altLang="en-US" dirty="0">
                <a:latin typeface="HG創英角ｺﾞｼｯｸUB" panose="020B0909000000000000" pitchFamily="49" charset="-128"/>
                <a:ea typeface="HG創英角ｺﾞｼｯｸUB" panose="020B0909000000000000" pitchFamily="49" charset="-128"/>
              </a:rPr>
              <a:t> </a:t>
            </a:r>
          </a:p>
        </p:txBody>
      </p:sp>
      <p:sp>
        <p:nvSpPr>
          <p:cNvPr id="16" name="テキスト ボックス 15">
            <a:extLst>
              <a:ext uri="{FF2B5EF4-FFF2-40B4-BE49-F238E27FC236}">
                <a16:creationId xmlns:a16="http://schemas.microsoft.com/office/drawing/2014/main" id="{B04D30D3-A950-F32D-C209-6E4B0D2CA1AE}"/>
              </a:ext>
            </a:extLst>
          </p:cNvPr>
          <p:cNvSpPr txBox="1"/>
          <p:nvPr/>
        </p:nvSpPr>
        <p:spPr>
          <a:xfrm>
            <a:off x="3732684" y="2983679"/>
            <a:ext cx="3125316" cy="738664"/>
          </a:xfrm>
          <a:prstGeom prst="rect">
            <a:avLst/>
          </a:prstGeom>
          <a:noFill/>
        </p:spPr>
        <p:txBody>
          <a:bodyPr wrap="square" rtlCol="0">
            <a:spAutoFit/>
          </a:bodyPr>
          <a:lstStyle/>
          <a:p>
            <a:r>
              <a:rPr kumimoji="1" lang="ja-JP" altLang="en-US" sz="1400" dirty="0"/>
              <a:t>ＥＣ販売・活用豊富な専門家により、事業者のＥＣ取組み状況に合わせた個別相談会を開催します！</a:t>
            </a:r>
          </a:p>
        </p:txBody>
      </p:sp>
      <p:cxnSp>
        <p:nvCxnSpPr>
          <p:cNvPr id="42" name="直線コネクタ 41">
            <a:extLst>
              <a:ext uri="{FF2B5EF4-FFF2-40B4-BE49-F238E27FC236}">
                <a16:creationId xmlns:a16="http://schemas.microsoft.com/office/drawing/2014/main" id="{B100FF17-6A68-6536-B72A-B2E58A9006E7}"/>
              </a:ext>
            </a:extLst>
          </p:cNvPr>
          <p:cNvCxnSpPr>
            <a:cxnSpLocks/>
          </p:cNvCxnSpPr>
          <p:nvPr/>
        </p:nvCxnSpPr>
        <p:spPr>
          <a:xfrm>
            <a:off x="1598135" y="5529322"/>
            <a:ext cx="400437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31232EB5-094D-218A-13FF-ED343E691089}"/>
              </a:ext>
            </a:extLst>
          </p:cNvPr>
          <p:cNvCxnSpPr>
            <a:cxnSpLocks/>
          </p:cNvCxnSpPr>
          <p:nvPr/>
        </p:nvCxnSpPr>
        <p:spPr>
          <a:xfrm>
            <a:off x="1612265" y="6701734"/>
            <a:ext cx="4802329"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9D3023A4-7C84-F04C-B879-D2EE44AE595E}"/>
              </a:ext>
            </a:extLst>
          </p:cNvPr>
          <p:cNvSpPr txBox="1"/>
          <p:nvPr/>
        </p:nvSpPr>
        <p:spPr>
          <a:xfrm>
            <a:off x="138821" y="580951"/>
            <a:ext cx="3026791" cy="276999"/>
          </a:xfrm>
          <a:prstGeom prst="rect">
            <a:avLst/>
          </a:prstGeom>
          <a:noFill/>
          <a:ln>
            <a:solidFill>
              <a:schemeClr val="tx1"/>
            </a:solidFill>
          </a:ln>
        </p:spPr>
        <p:txBody>
          <a:bodyPr wrap="none" rtlCol="0">
            <a:spAutoFit/>
          </a:bodyPr>
          <a:lstStyle/>
          <a:p>
            <a:r>
              <a:rPr kumimoji="1" lang="ja-JP" altLang="en-US" sz="1200" dirty="0">
                <a:latin typeface="EPSON Pゴシック W6" panose="02000600000000000000" pitchFamily="2" charset="-128"/>
                <a:ea typeface="EPSON Pゴシック W6" panose="02000600000000000000" pitchFamily="2" charset="-128"/>
              </a:rPr>
              <a:t>対象 ： 熊本県内の中小企業・小規模事業者</a:t>
            </a:r>
            <a:endParaRPr kumimoji="1" lang="en-US" altLang="ja-JP" sz="1200" dirty="0">
              <a:latin typeface="EPSON Pゴシック W6" panose="02000600000000000000" pitchFamily="2" charset="-128"/>
              <a:ea typeface="EPSON Pゴシック W6" panose="02000600000000000000" pitchFamily="2" charset="-128"/>
            </a:endParaRPr>
          </a:p>
        </p:txBody>
      </p:sp>
      <p:sp>
        <p:nvSpPr>
          <p:cNvPr id="5" name="矢印: 五方向 4">
            <a:extLst>
              <a:ext uri="{FF2B5EF4-FFF2-40B4-BE49-F238E27FC236}">
                <a16:creationId xmlns:a16="http://schemas.microsoft.com/office/drawing/2014/main" id="{F627AE21-CF09-3CC0-3CEC-5323DC9533A1}"/>
              </a:ext>
            </a:extLst>
          </p:cNvPr>
          <p:cNvSpPr/>
          <p:nvPr/>
        </p:nvSpPr>
        <p:spPr>
          <a:xfrm>
            <a:off x="5295339" y="4448457"/>
            <a:ext cx="1235169" cy="33855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600" spc="-100" dirty="0">
                <a:latin typeface="HG創英角ｺﾞｼｯｸUB" panose="020B0909000000000000" pitchFamily="49" charset="-128"/>
                <a:ea typeface="HG創英角ｺﾞｼｯｸUB" panose="020B0909000000000000" pitchFamily="49" charset="-128"/>
              </a:rPr>
              <a:t>オンライン</a:t>
            </a:r>
            <a:endParaRPr kumimoji="1" lang="ja-JP" altLang="en-US" sz="1200" spc="-100"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3619073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368</TotalTime>
  <Words>297</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EPSON Pゴシック W6</vt:lpstr>
      <vt:lpstr>EPSON Pゴシック W7</vt:lpstr>
      <vt:lpstr>EPSON ゴシック W7</vt:lpstr>
      <vt:lpstr>HG創英角ｺﾞｼｯｸUB</vt:lpstr>
      <vt:lpstr>ＭＳ ゴシック</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古田@熊本県商工会連合会</dc:creator>
  <cp:lastModifiedBy>小国町 商工会</cp:lastModifiedBy>
  <cp:revision>7</cp:revision>
  <cp:lastPrinted>2023-07-24T00:22:31Z</cp:lastPrinted>
  <dcterms:created xsi:type="dcterms:W3CDTF">2023-05-29T07:10:56Z</dcterms:created>
  <dcterms:modified xsi:type="dcterms:W3CDTF">2023-07-31T05:57:28Z</dcterms:modified>
</cp:coreProperties>
</file>